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6" r:id="rId2"/>
    <p:sldId id="953" r:id="rId3"/>
    <p:sldId id="954" r:id="rId4"/>
    <p:sldId id="955" r:id="rId5"/>
    <p:sldId id="956" r:id="rId6"/>
    <p:sldId id="957" r:id="rId7"/>
    <p:sldId id="958" r:id="rId8"/>
    <p:sldId id="959" r:id="rId9"/>
    <p:sldId id="960" r:id="rId10"/>
    <p:sldId id="961" r:id="rId11"/>
    <p:sldId id="962" r:id="rId12"/>
    <p:sldId id="963" r:id="rId13"/>
    <p:sldId id="965" r:id="rId14"/>
    <p:sldId id="966" r:id="rId15"/>
    <p:sldId id="967" r:id="rId16"/>
    <p:sldId id="968" r:id="rId17"/>
    <p:sldId id="969" r:id="rId18"/>
    <p:sldId id="970" r:id="rId19"/>
    <p:sldId id="971" r:id="rId20"/>
    <p:sldId id="972" r:id="rId21"/>
    <p:sldId id="973" r:id="rId22"/>
    <p:sldId id="974" r:id="rId23"/>
    <p:sldId id="975" r:id="rId24"/>
    <p:sldId id="976" r:id="rId25"/>
    <p:sldId id="977" r:id="rId26"/>
    <p:sldId id="978" r:id="rId27"/>
    <p:sldId id="979" r:id="rId28"/>
    <p:sldId id="980" r:id="rId29"/>
    <p:sldId id="981" r:id="rId30"/>
    <p:sldId id="982" r:id="rId31"/>
    <p:sldId id="983" r:id="rId32"/>
    <p:sldId id="984" r:id="rId33"/>
    <p:sldId id="985" r:id="rId34"/>
    <p:sldId id="986" r:id="rId35"/>
    <p:sldId id="987" r:id="rId36"/>
    <p:sldId id="988" r:id="rId37"/>
    <p:sldId id="964" r:id="rId38"/>
    <p:sldId id="989" r:id="rId39"/>
    <p:sldId id="990" r:id="rId40"/>
    <p:sldId id="991" r:id="rId41"/>
    <p:sldId id="992" r:id="rId42"/>
    <p:sldId id="993" r:id="rId43"/>
    <p:sldId id="994" r:id="rId44"/>
    <p:sldId id="995" r:id="rId45"/>
    <p:sldId id="996" r:id="rId46"/>
    <p:sldId id="1004" r:id="rId47"/>
    <p:sldId id="1005" r:id="rId48"/>
    <p:sldId id="1006" r:id="rId49"/>
    <p:sldId id="1007" r:id="rId50"/>
    <p:sldId id="1008" r:id="rId51"/>
    <p:sldId id="1009" r:id="rId52"/>
    <p:sldId id="1010" r:id="rId53"/>
    <p:sldId id="1011" r:id="rId54"/>
    <p:sldId id="1012" r:id="rId55"/>
    <p:sldId id="1013" r:id="rId56"/>
    <p:sldId id="1019" r:id="rId57"/>
    <p:sldId id="1024" r:id="rId58"/>
    <p:sldId id="1021" r:id="rId59"/>
    <p:sldId id="1022" r:id="rId60"/>
    <p:sldId id="1023" r:id="rId61"/>
    <p:sldId id="1025" r:id="rId62"/>
    <p:sldId id="1027" r:id="rId63"/>
    <p:sldId id="1040" r:id="rId64"/>
    <p:sldId id="1041" r:id="rId65"/>
    <p:sldId id="1042" r:id="rId66"/>
    <p:sldId id="1043" r:id="rId67"/>
    <p:sldId id="1044" r:id="rId68"/>
    <p:sldId id="1030" r:id="rId69"/>
    <p:sldId id="1031" r:id="rId70"/>
    <p:sldId id="1038" r:id="rId71"/>
    <p:sldId id="1039" r:id="rId72"/>
    <p:sldId id="1045" r:id="rId73"/>
    <p:sldId id="1046" r:id="rId74"/>
    <p:sldId id="951" r:id="rId75"/>
    <p:sldId id="1028" r:id="rId76"/>
    <p:sldId id="302" r:id="rId77"/>
    <p:sldId id="952" r:id="rId7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9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2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14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9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18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18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57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8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3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3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10 –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function</a:t>
            </a:r>
            <a:r>
              <a:rPr lang="en-US" dirty="0"/>
              <a:t> is like a </a:t>
            </a:r>
            <a:r>
              <a:rPr lang="en-US" dirty="0" smtClean="0"/>
              <a:t>subprogram</a:t>
            </a:r>
            <a:endParaRPr lang="en-US" dirty="0"/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small program inside of a </a:t>
            </a:r>
            <a:r>
              <a:rPr lang="en-US" sz="3200" dirty="0" smtClean="0"/>
              <a:t>program</a:t>
            </a:r>
            <a:endParaRPr lang="en-US" sz="3200" dirty="0"/>
          </a:p>
          <a:p>
            <a:r>
              <a:rPr lang="en-US" dirty="0" smtClean="0"/>
              <a:t>The </a:t>
            </a:r>
            <a:r>
              <a:rPr lang="en-US" dirty="0"/>
              <a:t>basic </a:t>
            </a:r>
            <a:r>
              <a:rPr lang="en-US" dirty="0" smtClean="0"/>
              <a:t>idea:</a:t>
            </a:r>
          </a:p>
          <a:p>
            <a:pPr lvl="1"/>
            <a:r>
              <a:rPr lang="en-US" sz="3200" dirty="0" smtClean="0"/>
              <a:t>We </a:t>
            </a:r>
            <a:r>
              <a:rPr lang="en-US" sz="3200" dirty="0"/>
              <a:t>write a sequence of </a:t>
            </a:r>
            <a:r>
              <a:rPr lang="en-US" sz="3200" dirty="0" smtClean="0"/>
              <a:t>statements</a:t>
            </a:r>
          </a:p>
          <a:p>
            <a:pPr lvl="1"/>
            <a:r>
              <a:rPr lang="en-US" sz="3200" dirty="0" smtClean="0"/>
              <a:t>And give </a:t>
            </a:r>
            <a:r>
              <a:rPr lang="en-US" sz="3200" dirty="0"/>
              <a:t>that sequence a </a:t>
            </a:r>
            <a:r>
              <a:rPr lang="en-US" sz="3200" b="1" i="1" u="sng" dirty="0" smtClean="0"/>
              <a:t>name</a:t>
            </a:r>
          </a:p>
          <a:p>
            <a:pPr lvl="1"/>
            <a:r>
              <a:rPr lang="en-US" sz="3200" dirty="0" smtClean="0"/>
              <a:t>We </a:t>
            </a:r>
            <a:r>
              <a:rPr lang="en-US" sz="3200" dirty="0"/>
              <a:t>can </a:t>
            </a:r>
            <a:r>
              <a:rPr lang="en-US" sz="3200" dirty="0" smtClean="0"/>
              <a:t>then execute </a:t>
            </a:r>
            <a:r>
              <a:rPr lang="en-US" sz="3200" dirty="0"/>
              <a:t>this sequence at any time by referring to </a:t>
            </a:r>
            <a:r>
              <a:rPr lang="en-US" sz="3200" dirty="0" smtClean="0"/>
              <a:t>the sequence’s name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are used when you have a block of code that you want to be able to:</a:t>
            </a:r>
          </a:p>
          <a:p>
            <a:pPr lvl="1"/>
            <a:r>
              <a:rPr lang="en-US" sz="3200" dirty="0"/>
              <a:t>Write </a:t>
            </a:r>
            <a:r>
              <a:rPr lang="en-US" sz="3200" dirty="0" smtClean="0"/>
              <a:t>once </a:t>
            </a:r>
            <a:r>
              <a:rPr lang="en-US" sz="3200" dirty="0"/>
              <a:t>and be able to use again</a:t>
            </a:r>
          </a:p>
          <a:p>
            <a:pPr lvl="2"/>
            <a:r>
              <a:rPr lang="en-US" dirty="0"/>
              <a:t>Example: getting </a:t>
            </a:r>
            <a:r>
              <a:rPr lang="en-US" dirty="0" smtClean="0"/>
              <a:t>valid input </a:t>
            </a:r>
            <a:r>
              <a:rPr lang="en-US" dirty="0"/>
              <a:t>from the user</a:t>
            </a:r>
          </a:p>
          <a:p>
            <a:pPr lvl="1"/>
            <a:r>
              <a:rPr lang="en-US" sz="3200" dirty="0" smtClean="0"/>
              <a:t>Call multiple times at different places</a:t>
            </a:r>
          </a:p>
          <a:p>
            <a:pPr lvl="2"/>
            <a:r>
              <a:rPr lang="en-US" dirty="0" smtClean="0"/>
              <a:t>Example: printing out a menu of choices</a:t>
            </a:r>
          </a:p>
          <a:p>
            <a:pPr lvl="1"/>
            <a:r>
              <a:rPr lang="en-US" sz="3200" dirty="0" smtClean="0"/>
              <a:t>Change a little bit when you call it each time</a:t>
            </a:r>
          </a:p>
          <a:p>
            <a:pPr lvl="2"/>
            <a:r>
              <a:rPr lang="en-US" dirty="0" smtClean="0"/>
              <a:t>Example: printing out a greeting to different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part of the program that </a:t>
            </a:r>
            <a:r>
              <a:rPr lang="en-US" u="sng" dirty="0" smtClean="0"/>
              <a:t>creates</a:t>
            </a:r>
            <a:r>
              <a:rPr lang="en-US" dirty="0" smtClean="0"/>
              <a:t> a function</a:t>
            </a:r>
          </a:p>
          <a:p>
            <a:pPr lvl="1"/>
            <a:r>
              <a:rPr lang="en-US" dirty="0" smtClean="0"/>
              <a:t>For example: “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r>
              <a:rPr lang="en-US" dirty="0" smtClean="0"/>
              <a:t>” and the lines of code that are indented inside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b="1" u="sng" dirty="0" smtClean="0"/>
              <a:t>call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When the function is </a:t>
            </a:r>
            <a:r>
              <a:rPr lang="en-US" u="sng" dirty="0" smtClean="0"/>
              <a:t>used</a:t>
            </a:r>
            <a:r>
              <a:rPr lang="en-US" dirty="0" smtClean="0"/>
              <a:t> in a program</a:t>
            </a:r>
          </a:p>
          <a:p>
            <a:pPr lvl="1"/>
            <a:r>
              <a:rPr lang="en-US" dirty="0" smtClean="0"/>
              <a:t>For example: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” or “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static/uploads/photo/2014/03/24/17/14/robot-295165_64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00" y="2879575"/>
            <a:ext cx="2896863" cy="34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Toy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47435" cy="4517689"/>
          </a:xfrm>
        </p:spPr>
        <p:txBody>
          <a:bodyPr/>
          <a:lstStyle/>
          <a:p>
            <a:r>
              <a:rPr lang="en-US" dirty="0" smtClean="0"/>
              <a:t>The example we’re going to look at today </a:t>
            </a:r>
            <a:br>
              <a:rPr lang="en-US" dirty="0" smtClean="0"/>
            </a:br>
            <a:r>
              <a:rPr lang="en-US" dirty="0" smtClean="0"/>
              <a:t>is something called a </a:t>
            </a:r>
            <a:r>
              <a:rPr lang="en-US" b="1" i="1" dirty="0" smtClean="0"/>
              <a:t>toy example</a:t>
            </a:r>
          </a:p>
          <a:p>
            <a:pPr lvl="3"/>
            <a:endParaRPr lang="en-US" dirty="0"/>
          </a:p>
          <a:p>
            <a:r>
              <a:rPr lang="en-US" dirty="0" smtClean="0"/>
              <a:t>It is purposefully simplistic (and kind </a:t>
            </a:r>
            <a:br>
              <a:rPr lang="en-US" dirty="0" smtClean="0"/>
            </a:br>
            <a:r>
              <a:rPr lang="en-US" dirty="0" smtClean="0"/>
              <a:t>of pointless) so you can focus on:</a:t>
            </a:r>
          </a:p>
          <a:p>
            <a:pPr lvl="1"/>
            <a:r>
              <a:rPr lang="en-US" dirty="0" smtClean="0"/>
              <a:t>The concept being taught</a:t>
            </a:r>
          </a:p>
          <a:p>
            <a:pPr lvl="1"/>
            <a:r>
              <a:rPr lang="en-US" u="sng" dirty="0" smtClean="0"/>
              <a:t>Not</a:t>
            </a:r>
            <a:r>
              <a:rPr lang="en-US" dirty="0" smtClean="0"/>
              <a:t> how the code itself works</a:t>
            </a:r>
          </a:p>
          <a:p>
            <a:r>
              <a:rPr lang="en-US" sz="2800" dirty="0" smtClean="0"/>
              <a:t>(Sadly, it has nothing to do with actual toys)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Happy Birthday </a:t>
            </a:r>
            <a:r>
              <a:rPr lang="en-US" dirty="0" smtClean="0"/>
              <a:t>lyrics…</a:t>
            </a:r>
          </a:p>
          <a:p>
            <a:pPr marL="457200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birthday, dear Maya..."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Gives </a:t>
            </a:r>
            <a:r>
              <a:rPr lang="en-US" dirty="0"/>
              <a:t>us </a:t>
            </a:r>
            <a:r>
              <a:rPr lang="en-US" dirty="0" smtClean="0"/>
              <a:t>this…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830" y="4682099"/>
            <a:ext cx="4493538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9093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with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64881" cy="4156799"/>
          </a:xfrm>
        </p:spPr>
        <p:txBody>
          <a:bodyPr/>
          <a:lstStyle/>
          <a:p>
            <a:r>
              <a:rPr lang="en-US" dirty="0" smtClean="0"/>
              <a:t>Most of this code is repeated (duplicate code)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b="1" i="1" dirty="0"/>
              <a:t>define</a:t>
            </a:r>
            <a:r>
              <a:rPr lang="en-US" i="1" dirty="0"/>
              <a:t> </a:t>
            </a:r>
            <a:r>
              <a:rPr lang="en-US" dirty="0"/>
              <a:t>a function to print out </a:t>
            </a:r>
            <a:r>
              <a:rPr lang="en-US" dirty="0" smtClean="0"/>
              <a:t>that line</a:t>
            </a:r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Let’s update our program to use this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41" y="826364"/>
            <a:ext cx="8538519" cy="1143000"/>
          </a:xfrm>
        </p:spPr>
        <p:txBody>
          <a:bodyPr/>
          <a:lstStyle/>
          <a:p>
            <a:r>
              <a:rPr lang="en-US" dirty="0" smtClean="0"/>
              <a:t>Updated “Happy Birthday”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updated program:</a:t>
            </a: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Simplifying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69364"/>
            <a:ext cx="8686801" cy="4156799"/>
          </a:xfrm>
        </p:spPr>
        <p:txBody>
          <a:bodyPr/>
          <a:lstStyle/>
          <a:p>
            <a:r>
              <a:rPr lang="en-US" dirty="0" smtClean="0"/>
              <a:t>This clutters up our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 smtClean="0"/>
              <a:t>function, though</a:t>
            </a:r>
          </a:p>
          <a:p>
            <a:r>
              <a:rPr lang="en-US" dirty="0" smtClean="0"/>
              <a:t>We could write a separate function that sings </a:t>
            </a:r>
            <a:br>
              <a:rPr lang="en-US" dirty="0" smtClean="0"/>
            </a:br>
            <a:r>
              <a:rPr lang="en-US" dirty="0" smtClean="0"/>
              <a:t>“Happy Birthday” to Maya, and call it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indent="0">
              <a:buNone/>
            </a:pPr>
            <a:endParaRPr lang="en-US" altLang="en-US" sz="2000" b="1" dirty="0" smtClean="0">
              <a:latin typeface="Courier New" panose="02070309020205020404" pitchFamily="49" charset="0"/>
            </a:endParaRPr>
          </a:p>
          <a:p>
            <a:pPr marL="457200" indent="0">
              <a:buNone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</a:rPr>
              <a:t>singMaya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():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 </a:t>
            </a:r>
            <a:r>
              <a:rPr lang="en-US" alt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Maya..."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)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Updated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updated program: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</a:t>
            </a:r>
            <a:endParaRPr lang="en-US" sz="2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969364"/>
            <a:ext cx="8831179" cy="4156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string data type</a:t>
            </a:r>
          </a:p>
          <a:p>
            <a:pPr lvl="1"/>
            <a:r>
              <a:rPr lang="en-US" sz="3200" dirty="0" smtClean="0"/>
              <a:t>Built-in functions</a:t>
            </a:r>
          </a:p>
          <a:p>
            <a:pPr lvl="2"/>
            <a:r>
              <a:rPr lang="en-US" dirty="0"/>
              <a:t>Slicing and concatenation</a:t>
            </a:r>
          </a:p>
          <a:p>
            <a:pPr lvl="2"/>
            <a:r>
              <a:rPr lang="en-US" dirty="0"/>
              <a:t>Escape sequences</a:t>
            </a:r>
          </a:p>
          <a:p>
            <a:pPr lvl="2"/>
            <a:r>
              <a:rPr lang="en-US" dirty="0"/>
              <a:t>lower() and upper()</a:t>
            </a:r>
          </a:p>
          <a:p>
            <a:pPr lvl="2"/>
            <a:r>
              <a:rPr lang="en-US" dirty="0"/>
              <a:t>strip() and whitespace</a:t>
            </a:r>
          </a:p>
          <a:p>
            <a:pPr lvl="2"/>
            <a:r>
              <a:rPr lang="en-US" dirty="0"/>
              <a:t>split() and join</a:t>
            </a:r>
            <a:r>
              <a:rPr lang="en-US" dirty="0" smtClean="0"/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6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1167" y="5154449"/>
            <a:ext cx="4528356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Notice that despite all the changes we made to the code, the output is still exactly the same as before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Someone Else’s Birthday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/>
              <a:t>Creating this function saved us a lot of typing!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it’s </a:t>
            </a:r>
            <a:r>
              <a:rPr lang="en-US" dirty="0" smtClean="0"/>
              <a:t>Luke’s birthday?</a:t>
            </a:r>
          </a:p>
          <a:p>
            <a:pPr lvl="1"/>
            <a:r>
              <a:rPr lang="en-US" sz="3000" dirty="0" smtClean="0"/>
              <a:t>We </a:t>
            </a:r>
            <a:r>
              <a:rPr lang="en-US" sz="3000" dirty="0"/>
              <a:t>could write a new </a:t>
            </a:r>
            <a:r>
              <a:rPr lang="en-US" sz="3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000" dirty="0" smtClean="0"/>
              <a:t> </a:t>
            </a:r>
            <a:r>
              <a:rPr lang="en-US" sz="3000" dirty="0"/>
              <a:t>function</a:t>
            </a:r>
            <a:r>
              <a:rPr lang="en-US" sz="3000" dirty="0" smtClean="0"/>
              <a:t>!</a:t>
            </a:r>
          </a:p>
          <a:p>
            <a:pPr lvl="3"/>
            <a:endParaRPr lang="en-US" dirty="0" smtClean="0"/>
          </a:p>
          <a:p>
            <a:pPr marL="457200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Luke..."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Maya</a:t>
            </a:r>
            <a:endParaRPr lang="en-US" sz="1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  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 line between the two (take a breath!)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</a:t>
            </a:r>
            <a:endParaRPr lang="en-US" sz="1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birthday2.py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Luke...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074" name="Picture 2" descr="https://pixabay.com/static/uploads/photo/2016/02/09/17/43/dogs-1190015_6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43" y="3001244"/>
            <a:ext cx="4276860" cy="356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Birthdays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04698" cy="4156799"/>
          </a:xfrm>
        </p:spPr>
        <p:txBody>
          <a:bodyPr/>
          <a:lstStyle/>
          <a:p>
            <a:r>
              <a:rPr lang="en-US" dirty="0"/>
              <a:t>This is </a:t>
            </a:r>
            <a:r>
              <a:rPr lang="en-US" dirty="0" smtClean="0"/>
              <a:t>much easier to read and use!</a:t>
            </a:r>
          </a:p>
          <a:p>
            <a:r>
              <a:rPr lang="en-US" dirty="0" smtClean="0"/>
              <a:t>But… there’s still a </a:t>
            </a:r>
            <a:r>
              <a:rPr lang="en-US" u="sng" dirty="0" smtClean="0"/>
              <a:t>lot</a:t>
            </a:r>
            <a:r>
              <a:rPr lang="en-US" dirty="0" smtClean="0"/>
              <a:t> of code duplication</a:t>
            </a:r>
          </a:p>
          <a:p>
            <a:pPr lvl="3"/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only difference between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what?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name in the third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sz="3200" dirty="0" smtClean="0"/>
              <a:t> statement</a:t>
            </a:r>
            <a:endParaRPr lang="en-US" sz="3200" dirty="0"/>
          </a:p>
          <a:p>
            <a:r>
              <a:rPr lang="en-US" dirty="0" smtClean="0"/>
              <a:t>We could combine these two functions into one by using something called a </a:t>
            </a:r>
            <a:r>
              <a:rPr lang="en-US" b="1" i="1" dirty="0" smtClean="0"/>
              <a:t>parameter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Parameter?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parameter</a:t>
            </a:r>
            <a:r>
              <a:rPr lang="en-US" dirty="0" smtClean="0"/>
              <a:t> is a variable that is </a:t>
            </a:r>
            <a:r>
              <a:rPr lang="en-US" u="sng" dirty="0" smtClean="0"/>
              <a:t>initialized</a:t>
            </a:r>
            <a:r>
              <a:rPr lang="en-US" dirty="0" smtClean="0"/>
              <a:t> when we </a:t>
            </a:r>
            <a:r>
              <a:rPr lang="en-US" u="sng" dirty="0" smtClean="0"/>
              <a:t>call</a:t>
            </a:r>
            <a:r>
              <a:rPr lang="en-US" dirty="0" smtClean="0"/>
              <a:t> a function</a:t>
            </a:r>
          </a:p>
          <a:p>
            <a:r>
              <a:rPr lang="en-US" dirty="0" smtClean="0"/>
              <a:t>We can create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that takes in a person’s name (a string) as a parameter</a:t>
            </a:r>
          </a:p>
          <a:p>
            <a:pPr marL="457200" lvl="1" indent="0">
              <a:buNone/>
            </a:pPr>
            <a:endParaRPr lang="en-US" altLang="en-US" sz="2000" b="1" dirty="0" smtClean="0"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(name):</a:t>
            </a:r>
            <a:r>
              <a:rPr lang="en-US" altLang="en-US" sz="2000" b="1" dirty="0">
                <a:latin typeface="Courier New" panose="02070309020205020404" pitchFamily="49" charset="0"/>
              </a:rPr>
              <a:t/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name,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1557" y="4847794"/>
            <a:ext cx="165580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12757" y="4794422"/>
            <a:ext cx="1828800" cy="284205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(name):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name,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(name):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name,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673005"/>
            <a:ext cx="280910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 passed in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2730843"/>
            <a:ext cx="914400" cy="172995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5940" y="2673005"/>
            <a:ext cx="169699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 being used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190735" y="3249827"/>
            <a:ext cx="665205" cy="59312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09751" y="4983718"/>
            <a:ext cx="37935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 with argument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48000" y="5214551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93276" y="5638971"/>
            <a:ext cx="37935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 with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argument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31525" y="5869804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birthday3.py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 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Luke 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9605" y="3525621"/>
            <a:ext cx="234572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looks the same as before!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2963" y="4356618"/>
            <a:ext cx="3027405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That’s fine!  We wanted to make our code easier to read and use, not change the way it works.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3602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Prompt for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we update the code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to ask the user for the name of the person?</a:t>
            </a:r>
          </a:p>
          <a:p>
            <a:pPr lvl="1"/>
            <a:r>
              <a:rPr lang="en-US" dirty="0" smtClean="0"/>
              <a:t>Current code looks like this: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Prompt for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 smtClean="0"/>
              <a:t>How would we update the code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to ask the user for the name of the person?</a:t>
            </a:r>
          </a:p>
          <a:p>
            <a:pPr lvl="1"/>
            <a:r>
              <a:rPr lang="en-US" dirty="0" smtClean="0"/>
              <a:t>Updated code looks like this: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birthdayName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"Whose birthday?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birthdayName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973" y="5525353"/>
            <a:ext cx="511569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Nothing else needs to change – and the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function stays the same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birthday4.py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Whose birthday?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UMBC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UMBC ...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endParaRPr lang="en-US" sz="4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Parameters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and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function is its own little </a:t>
            </a:r>
            <a:r>
              <a:rPr lang="en-US" dirty="0" smtClean="0"/>
              <a:t>subprogram</a:t>
            </a:r>
          </a:p>
          <a:p>
            <a:pPr lvl="1"/>
            <a:r>
              <a:rPr lang="en-US" sz="3200" dirty="0" smtClean="0"/>
              <a:t>Variables used inside of a function </a:t>
            </a:r>
            <a:br>
              <a:rPr lang="en-US" sz="3200" dirty="0" smtClean="0"/>
            </a:br>
            <a:r>
              <a:rPr lang="en-US" sz="3200" dirty="0" smtClean="0"/>
              <a:t>are </a:t>
            </a:r>
            <a:r>
              <a:rPr lang="en-US" sz="3200" b="1" i="1" dirty="0" smtClean="0"/>
              <a:t>local</a:t>
            </a:r>
            <a:r>
              <a:rPr lang="en-US" sz="3200" dirty="0" smtClean="0"/>
              <a:t> to that function</a:t>
            </a:r>
          </a:p>
          <a:p>
            <a:pPr lvl="1"/>
            <a:r>
              <a:rPr lang="en-US" sz="3200" dirty="0" smtClean="0"/>
              <a:t>Even if they have the same name as variables that appear outside that function</a:t>
            </a:r>
            <a:endParaRPr lang="en-US" sz="3200" dirty="0"/>
          </a:p>
          <a:p>
            <a:r>
              <a:rPr lang="en-US" dirty="0" smtClean="0"/>
              <a:t>The </a:t>
            </a:r>
            <a:r>
              <a:rPr lang="en-US" b="1" u="sng" dirty="0" smtClean="0"/>
              <a:t>only</a:t>
            </a:r>
            <a:r>
              <a:rPr lang="en-US" dirty="0" smtClean="0"/>
              <a:t> way for a function to see a variable from </a:t>
            </a:r>
            <a:r>
              <a:rPr lang="en-US" smtClean="0"/>
              <a:t>another function is </a:t>
            </a:r>
            <a:r>
              <a:rPr lang="en-US" dirty="0" smtClean="0"/>
              <a:t>for that variable to be passed in through a </a:t>
            </a:r>
            <a:r>
              <a:rPr lang="en-US" b="1" i="1" dirty="0" smtClean="0"/>
              <a:t>parameter</a:t>
            </a:r>
            <a:endParaRPr lang="en-US" b="1" i="1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Syntax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function definition looks like this: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fxnName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formalParameters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body of the function</a:t>
            </a:r>
            <a:endParaRPr lang="en-US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4602" y="2612847"/>
            <a:ext cx="406681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name: follows same naming rules as variable names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8986" y="3443844"/>
            <a:ext cx="0" cy="72118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3242" y="3388937"/>
            <a:ext cx="442355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(no special characters, can’t start with a number, no keywords, etc.)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986" y="5360755"/>
            <a:ext cx="434984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formal parameters that the function takes in –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can be empty!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34083" y="4639569"/>
            <a:ext cx="0" cy="72118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formal parameters</a:t>
            </a:r>
            <a:r>
              <a:rPr lang="en-US" dirty="0" smtClean="0"/>
              <a:t>, like all variables used in the function, are </a:t>
            </a:r>
            <a:r>
              <a:rPr lang="en-US" b="1" u="sng" dirty="0" smtClean="0"/>
              <a:t>only</a:t>
            </a:r>
            <a:r>
              <a:rPr lang="en-US" dirty="0" smtClean="0"/>
              <a:t> accessible in the body of the function</a:t>
            </a:r>
          </a:p>
          <a:p>
            <a:pPr lvl="3"/>
            <a:endParaRPr lang="en-US" dirty="0"/>
          </a:p>
          <a:p>
            <a:r>
              <a:rPr lang="en-US" dirty="0" smtClean="0"/>
              <a:t>Variables with identical names elsewhere in the program are distinct from those inside the function body</a:t>
            </a:r>
          </a:p>
          <a:p>
            <a:pPr lvl="1"/>
            <a:r>
              <a:rPr lang="en-US" sz="3200" dirty="0" smtClean="0"/>
              <a:t>We call this the “</a:t>
            </a:r>
            <a:r>
              <a:rPr lang="en-US" sz="3200" b="1" i="1" dirty="0" smtClean="0"/>
              <a:t>scope</a:t>
            </a:r>
            <a:r>
              <a:rPr lang="en-US" sz="3200" dirty="0" smtClean="0"/>
              <a:t>” of a variable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variables are boxes, passing a value </a:t>
            </a:r>
            <a:br>
              <a:rPr lang="en-US" dirty="0" smtClean="0"/>
            </a:br>
            <a:r>
              <a:rPr lang="en-US" dirty="0" smtClean="0"/>
              <a:t>in to a formal parameter entails:</a:t>
            </a:r>
          </a:p>
          <a:p>
            <a:pPr lvl="1"/>
            <a:r>
              <a:rPr lang="en-US" dirty="0" smtClean="0"/>
              <a:t>Extracting the value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ending it to the called function</a:t>
            </a:r>
          </a:p>
          <a:p>
            <a:pPr lvl="2"/>
            <a:r>
              <a:rPr lang="en-US" dirty="0" smtClean="0"/>
              <a:t>Where it will be stored in a new box</a:t>
            </a:r>
          </a:p>
          <a:p>
            <a:pPr lvl="2"/>
            <a:r>
              <a:rPr lang="en-US" dirty="0" smtClean="0"/>
              <a:t>Named after the formal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9" name="Down Arrow 8"/>
          <p:cNvSpPr/>
          <p:nvPr/>
        </p:nvSpPr>
        <p:spPr>
          <a:xfrm rot="2731310">
            <a:off x="7650341" y="2282294"/>
            <a:ext cx="678730" cy="1169958"/>
          </a:xfrm>
          <a:prstGeom prst="downArrow">
            <a:avLst>
              <a:gd name="adj1" fmla="val 30556"/>
              <a:gd name="adj2" fmla="val 6805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76" y="5528837"/>
            <a:ext cx="3920633" cy="949528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7131342" y="3955078"/>
            <a:ext cx="678730" cy="949525"/>
          </a:xfrm>
          <a:prstGeom prst="downArrow">
            <a:avLst>
              <a:gd name="adj1" fmla="val 30556"/>
              <a:gd name="adj2" fmla="val 6805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832186"/>
            <a:ext cx="6400800" cy="1143000"/>
          </a:xfrm>
        </p:spPr>
        <p:txBody>
          <a:bodyPr/>
          <a:lstStyle/>
          <a:p>
            <a:r>
              <a:rPr lang="en-US" dirty="0"/>
              <a:t>Scope: Passing Parameters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92643" y="998185"/>
            <a:ext cx="1844613" cy="1426086"/>
            <a:chOff x="7031396" y="1241101"/>
            <a:chExt cx="1844613" cy="14260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97" y="1241101"/>
              <a:ext cx="1844612" cy="1426086"/>
            </a:xfrm>
            <a:prstGeom prst="rect">
              <a:avLst/>
            </a:prstGeom>
          </p:spPr>
        </p:pic>
        <p:sp>
          <p:nvSpPr>
            <p:cNvPr id="21" name="Folded Corner 20"/>
            <p:cNvSpPr/>
            <p:nvPr/>
          </p:nvSpPr>
          <p:spPr>
            <a:xfrm rot="10800000" flipH="1">
              <a:off x="7686889" y="1322216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12785" y="1335781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3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96" y="1523606"/>
              <a:ext cx="1767108" cy="113931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914950" y="1875007"/>
              <a:ext cx="4487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x</a:t>
              </a:r>
              <a:endParaRPr lang="en-US" sz="4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9589" y="2717465"/>
            <a:ext cx="831351" cy="842006"/>
            <a:chOff x="6591161" y="2758702"/>
            <a:chExt cx="831351" cy="842006"/>
          </a:xfrm>
        </p:grpSpPr>
        <p:sp>
          <p:nvSpPr>
            <p:cNvPr id="26" name="Folded Corner 25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3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5376" y="5528093"/>
            <a:ext cx="3920633" cy="9510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1449416">
            <a:off x="5229872" y="5768116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rPr>
              <a:t>USS Arguments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44 -0.23912 L -0.00104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1173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2118 0.371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46979 -2.962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46753 -1.48148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47969 3.33333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37176 L 0.47431 0.371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  <p:bldP spid="1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variables are boxes, passing a value </a:t>
            </a:r>
            <a:br>
              <a:rPr lang="en-US" dirty="0"/>
            </a:br>
            <a:r>
              <a:rPr lang="en-US" dirty="0"/>
              <a:t>in to a formal parameter entails:</a:t>
            </a:r>
          </a:p>
          <a:p>
            <a:pPr lvl="1"/>
            <a:r>
              <a:rPr lang="en-US" dirty="0"/>
              <a:t>Extracting the value</a:t>
            </a:r>
          </a:p>
          <a:p>
            <a:pPr lvl="1"/>
            <a:r>
              <a:rPr lang="en-US" dirty="0"/>
              <a:t>Sending it to the called function</a:t>
            </a:r>
          </a:p>
          <a:p>
            <a:pPr lvl="2"/>
            <a:r>
              <a:rPr lang="en-US" dirty="0"/>
              <a:t>Where it will be stored in a new box</a:t>
            </a:r>
          </a:p>
          <a:p>
            <a:pPr lvl="2"/>
            <a:r>
              <a:rPr lang="en-US" dirty="0"/>
              <a:t>Named after the formal parameter</a:t>
            </a:r>
          </a:p>
          <a:p>
            <a:r>
              <a:rPr lang="en-US" dirty="0" smtClean="0"/>
              <a:t>Each function is its own separate </a:t>
            </a:r>
            <a:br>
              <a:rPr lang="en-US" dirty="0" smtClean="0"/>
            </a:br>
            <a:r>
              <a:rPr lang="en-US" dirty="0" smtClean="0"/>
              <a:t>“island,” with its own variables</a:t>
            </a:r>
            <a:br>
              <a:rPr lang="en-US" dirty="0" smtClean="0"/>
            </a:br>
            <a:r>
              <a:rPr lang="en-US" dirty="0" smtClean="0"/>
              <a:t>(boxes that can hold unique values)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3002" y="1134630"/>
            <a:ext cx="2691506" cy="3769287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832186"/>
            <a:ext cx="6396087" cy="1143000"/>
          </a:xfrm>
        </p:spPr>
        <p:txBody>
          <a:bodyPr/>
          <a:lstStyle/>
          <a:p>
            <a:r>
              <a:rPr lang="en-US" dirty="0"/>
              <a:t>Scope: Passing Parameters</a:t>
            </a:r>
          </a:p>
        </p:txBody>
      </p:sp>
      <p:grpSp>
        <p:nvGrpSpPr>
          <p:cNvPr id="18" name="Group 17"/>
          <p:cNvGrpSpPr/>
          <p:nvPr/>
        </p:nvGrpSpPr>
        <p:grpSpPr>
          <a:xfrm rot="1620162">
            <a:off x="10137347" y="3895109"/>
            <a:ext cx="2300274" cy="759314"/>
            <a:chOff x="4374875" y="3632970"/>
            <a:chExt cx="3920633" cy="129419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74875" y="3976890"/>
              <a:ext cx="3920633" cy="949528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6044478" y="3632970"/>
              <a:ext cx="831351" cy="842007"/>
              <a:chOff x="6431057" y="3074723"/>
              <a:chExt cx="831351" cy="842007"/>
            </a:xfrm>
          </p:grpSpPr>
          <p:sp>
            <p:nvSpPr>
              <p:cNvPr id="32" name="Folded Corner 31"/>
              <p:cNvSpPr/>
              <p:nvPr/>
            </p:nvSpPr>
            <p:spPr>
              <a:xfrm rot="10800000" flipH="1">
                <a:off x="6505160" y="3074723"/>
                <a:ext cx="705348" cy="84200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431057" y="3088286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3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4374875" y="3976146"/>
              <a:ext cx="3920633" cy="95101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 rot="323522">
              <a:off x="4696506" y="4187887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USS Arguments</a:t>
              </a:r>
              <a:endParaRPr lang="en-US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4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30296 -0.0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6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78042" cy="4156799"/>
          </a:xfrm>
        </p:spPr>
        <p:txBody>
          <a:bodyPr/>
          <a:lstStyle/>
          <a:p>
            <a:r>
              <a:rPr lang="en-US" dirty="0" smtClean="0"/>
              <a:t>This is our president, Freeman A. Hrabowski III</a:t>
            </a:r>
          </a:p>
          <a:p>
            <a:pPr lvl="1"/>
            <a:r>
              <a:rPr lang="en-US" dirty="0" smtClean="0"/>
              <a:t>According </a:t>
            </a:r>
            <a:r>
              <a:rPr lang="en-US" dirty="0"/>
              <a:t>to Wikipedia, he is a “a prominent American educator, advocate, and </a:t>
            </a:r>
            <a:r>
              <a:rPr lang="en-US" dirty="0" smtClean="0"/>
              <a:t>mathematician” and has been the President of UMBC since 1992</a:t>
            </a:r>
          </a:p>
          <a:p>
            <a:pPr lvl="1"/>
            <a:r>
              <a:rPr lang="en-US" dirty="0" smtClean="0"/>
              <a:t>He will also take you </a:t>
            </a:r>
            <a:br>
              <a:rPr lang="en-US" dirty="0" smtClean="0"/>
            </a:br>
            <a:r>
              <a:rPr lang="en-US" dirty="0" smtClean="0"/>
              <a:t>up to the roof of the</a:t>
            </a:r>
            <a:br>
              <a:rPr lang="en-US" dirty="0" smtClean="0"/>
            </a:br>
            <a:r>
              <a:rPr lang="en-US" dirty="0" smtClean="0"/>
              <a:t>Admin building to </a:t>
            </a:r>
            <a:br>
              <a:rPr lang="en-US" dirty="0" smtClean="0"/>
            </a:br>
            <a:r>
              <a:rPr lang="en-US" dirty="0" smtClean="0"/>
              <a:t>show off the campus</a:t>
            </a:r>
            <a:br>
              <a:rPr lang="en-US" dirty="0" smtClean="0"/>
            </a:br>
            <a:r>
              <a:rPr lang="en-US" dirty="0" smtClean="0"/>
              <a:t>(it’s super cool)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34" y="4025963"/>
            <a:ext cx="4284766" cy="22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To learn why you would want to divide your code into smaller, more specific pieces (functions!)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be able to define new functions in </a:t>
            </a:r>
            <a:r>
              <a:rPr lang="en-US" dirty="0" smtClean="0"/>
              <a:t>Python</a:t>
            </a:r>
            <a:endParaRPr lang="en-US" dirty="0"/>
          </a:p>
          <a:p>
            <a:r>
              <a:rPr lang="en-US" dirty="0"/>
              <a:t>To understand the details of function calls and parameter passing in </a:t>
            </a:r>
            <a:r>
              <a:rPr lang="en-US" dirty="0" smtClean="0"/>
              <a:t>Python</a:t>
            </a:r>
            <a:endParaRPr lang="en-US" dirty="0"/>
          </a:p>
          <a:p>
            <a:r>
              <a:rPr lang="en-US" dirty="0"/>
              <a:t>To </a:t>
            </a:r>
            <a:r>
              <a:rPr lang="en-US" dirty="0" smtClean="0"/>
              <a:t>use </a:t>
            </a:r>
            <a:r>
              <a:rPr lang="en-US" dirty="0"/>
              <a:t>functions to reduce code duplication and increase program </a:t>
            </a:r>
            <a:r>
              <a:rPr lang="en-US" dirty="0" smtClean="0"/>
              <a:t>modularity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my (fictional) dog, a Chesapeake Bay Retriever also named Hrabowski</a:t>
            </a:r>
          </a:p>
          <a:p>
            <a:pPr lvl="1"/>
            <a:r>
              <a:rPr lang="en-US" sz="3200" dirty="0" smtClean="0"/>
              <a:t>He is super cute, can “sit” and</a:t>
            </a:r>
            <a:br>
              <a:rPr lang="en-US" sz="3200" dirty="0" smtClean="0"/>
            </a:br>
            <a:r>
              <a:rPr lang="en-US" sz="3200" dirty="0" smtClean="0"/>
              <a:t>“fetch,” and his favorite toy </a:t>
            </a:r>
            <a:br>
              <a:rPr lang="en-US" sz="3200" dirty="0" smtClean="0"/>
            </a:br>
            <a:r>
              <a:rPr lang="en-US" sz="3200" dirty="0" smtClean="0"/>
              <a:t>is a squeaky yellow duck</a:t>
            </a:r>
          </a:p>
          <a:p>
            <a:pPr lvl="1"/>
            <a:r>
              <a:rPr lang="en-US" sz="3200" dirty="0" smtClean="0"/>
              <a:t>He also loves to spin in </a:t>
            </a:r>
            <a:br>
              <a:rPr lang="en-US" sz="3200" dirty="0" smtClean="0"/>
            </a:br>
            <a:r>
              <a:rPr lang="en-US" sz="3200" dirty="0" smtClean="0"/>
              <a:t>circles while chasing his tail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60" y="3167317"/>
            <a:ext cx="2463461" cy="30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two very different things, both of which are called Hrabowski:</a:t>
            </a:r>
          </a:p>
          <a:p>
            <a:pPr lvl="1"/>
            <a:r>
              <a:rPr lang="en-US" dirty="0" smtClean="0"/>
              <a:t>UMBC’s President Hrabowski</a:t>
            </a:r>
          </a:p>
          <a:p>
            <a:pPr lvl="1"/>
            <a:r>
              <a:rPr lang="en-US" dirty="0" smtClean="0"/>
              <a:t>My (fictional) dog Hrabowski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Inside the </a:t>
            </a:r>
            <a:r>
              <a:rPr lang="en-US" b="1" i="1" dirty="0" smtClean="0"/>
              <a:t>scope</a:t>
            </a:r>
            <a:r>
              <a:rPr lang="en-US" dirty="0" smtClean="0"/>
              <a:t> of this classroom, we might talk about “the tricks Hrabowski learned”</a:t>
            </a:r>
          </a:p>
          <a:p>
            <a:pPr lvl="1"/>
            <a:r>
              <a:rPr lang="en-US" dirty="0" smtClean="0"/>
              <a:t>This only makes sense within the correct scope!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79796" cy="4156799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same way, a variable called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</a:t>
            </a:r>
            <a:r>
              <a:rPr lang="en-US" dirty="0"/>
              <a:t>inside </a:t>
            </a:r>
            <a:r>
              <a:rPr lang="en-US" dirty="0" smtClean="0"/>
              <a:t>the function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</a:t>
            </a:r>
            <a:r>
              <a:rPr lang="en-US" dirty="0" smtClean="0"/>
              <a:t>completely </a:t>
            </a:r>
            <a:r>
              <a:rPr lang="en-US" u="sng" dirty="0"/>
              <a:t>different</a:t>
            </a:r>
            <a:r>
              <a:rPr lang="en-US" dirty="0"/>
              <a:t> </a:t>
            </a:r>
            <a:r>
              <a:rPr lang="en-US" dirty="0" smtClean="0"/>
              <a:t>from a variable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 </a:t>
            </a:r>
            <a:r>
              <a:rPr lang="en-US" dirty="0"/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has one idea of what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variable is, and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has another</a:t>
            </a:r>
          </a:p>
          <a:p>
            <a:r>
              <a:rPr lang="en-US" dirty="0" smtClean="0"/>
              <a:t>It depends on the context, or “scope” we are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Calling Functions with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call a function that has parameters, use its name, and inside the </a:t>
            </a:r>
            <a:r>
              <a:rPr lang="en-US" dirty="0"/>
              <a:t>parentheses place the </a:t>
            </a:r>
            <a:r>
              <a:rPr lang="en-US" dirty="0" smtClean="0"/>
              <a:t>argument(s) you want to pass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"my string"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numVar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/>
          </a:p>
          <a:p>
            <a:r>
              <a:rPr lang="en-US" dirty="0" smtClean="0"/>
              <a:t>These variables are the </a:t>
            </a:r>
            <a:r>
              <a:rPr lang="en-US" b="1" i="1" dirty="0" smtClean="0"/>
              <a:t>arguments</a:t>
            </a:r>
            <a:r>
              <a:rPr lang="en-US" dirty="0"/>
              <a:t> </a:t>
            </a:r>
            <a:r>
              <a:rPr lang="en-US" dirty="0" smtClean="0"/>
              <a:t>(the values) that are passed to the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(name):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7559" y="4688300"/>
            <a:ext cx="257860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argument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35808" y="4919133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97559" y="5300710"/>
            <a:ext cx="257860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argument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35808" y="5531543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7559" y="2667238"/>
            <a:ext cx="24542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formal parameter</a:t>
            </a:r>
            <a:endParaRPr lang="en-US" sz="24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56322" y="2779776"/>
            <a:ext cx="2041237" cy="11829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and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Python comes to a function call, it initiates a four-step </a:t>
            </a:r>
            <a:r>
              <a:rPr lang="en-US" dirty="0" smtClean="0"/>
              <a:t>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The calling </a:t>
            </a:r>
            <a:r>
              <a:rPr lang="en-US" sz="2600" dirty="0"/>
              <a:t>program </a:t>
            </a:r>
            <a:r>
              <a:rPr lang="en-US" sz="2600" b="1" i="1" dirty="0"/>
              <a:t>suspends execution</a:t>
            </a:r>
            <a:r>
              <a:rPr lang="en-US" sz="2600" b="1" dirty="0"/>
              <a:t>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at the </a:t>
            </a:r>
            <a:r>
              <a:rPr lang="en-US" sz="2600" dirty="0"/>
              <a:t>point of the </a:t>
            </a:r>
            <a:r>
              <a:rPr lang="en-US" sz="2600" u="sng" dirty="0" smtClean="0"/>
              <a:t>call</a:t>
            </a:r>
            <a:endParaRPr lang="en-US" sz="2600" u="sng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</a:t>
            </a:r>
            <a:r>
              <a:rPr lang="en-US" sz="2600" b="1" i="1" dirty="0"/>
              <a:t>formal parameters </a:t>
            </a:r>
            <a:r>
              <a:rPr lang="en-US" sz="2600" dirty="0"/>
              <a:t>of the function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get </a:t>
            </a:r>
            <a:r>
              <a:rPr lang="en-US" sz="2600" dirty="0"/>
              <a:t>assigned the values supplied by the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="1" i="1" dirty="0" smtClean="0"/>
              <a:t>arguments </a:t>
            </a:r>
            <a:r>
              <a:rPr lang="en-US" sz="2600" dirty="0" smtClean="0"/>
              <a:t>in </a:t>
            </a:r>
            <a:r>
              <a:rPr lang="en-US" sz="2600" dirty="0"/>
              <a:t>the </a:t>
            </a:r>
            <a:r>
              <a:rPr lang="en-US" sz="2600" dirty="0" smtClean="0"/>
              <a:t>call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body of the function is </a:t>
            </a:r>
            <a:r>
              <a:rPr lang="en-US" sz="2600" b="1" i="1" dirty="0" smtClean="0"/>
              <a:t>executed</a:t>
            </a:r>
            <a:endParaRPr lang="en-US" sz="2600" b="1" i="1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 </a:t>
            </a:r>
            <a:r>
              <a:rPr lang="en-US" sz="2600" b="1" i="1" dirty="0" smtClean="0"/>
              <a:t>Control </a:t>
            </a:r>
            <a:r>
              <a:rPr lang="en-US" sz="2600" dirty="0" smtClean="0"/>
              <a:t>is returned to </a:t>
            </a:r>
            <a:r>
              <a:rPr lang="en-US" sz="2600" dirty="0"/>
              <a:t>the point </a:t>
            </a:r>
            <a:r>
              <a:rPr lang="en-US" sz="2600" u="sng" dirty="0"/>
              <a:t>just after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 smtClean="0"/>
              <a:t>where </a:t>
            </a:r>
            <a:r>
              <a:rPr lang="en-US" sz="2600" dirty="0"/>
              <a:t>the function was </a:t>
            </a:r>
            <a:r>
              <a:rPr lang="en-US" sz="2600" dirty="0" smtClean="0"/>
              <a:t>called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79536" cy="4156799"/>
          </a:xfrm>
        </p:spPr>
        <p:txBody>
          <a:bodyPr/>
          <a:lstStyle/>
          <a:p>
            <a:pPr eaLnBrk="1" hangingPunct="1"/>
            <a:r>
              <a:rPr lang="en-US" altLang="en-US" dirty="0"/>
              <a:t>Let’s trace through the following code</a:t>
            </a:r>
            <a:r>
              <a:rPr lang="en-US" altLang="en-US" dirty="0" smtClean="0"/>
              <a:t>:</a:t>
            </a:r>
          </a:p>
          <a:p>
            <a:pPr marL="914400" indent="0" eaLnBrk="1" hangingPunct="1"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(</a:t>
            </a:r>
            <a:r>
              <a:rPr lang="en-US" alt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"Maya"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)</a:t>
            </a:r>
            <a:r>
              <a:rPr lang="en-US" altLang="en-US" sz="2800" b="1" dirty="0">
                <a:latin typeface="Courier New" panose="02070309020205020404" pitchFamily="49" charset="0"/>
              </a:rPr>
              <a:t/>
            </a:r>
            <a:br>
              <a:rPr lang="en-US" altLang="en-US" sz="2800" b="1" dirty="0">
                <a:latin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800" b="1" dirty="0">
                <a:latin typeface="Courier New" panose="02070309020205020404" pitchFamily="49" charset="0"/>
              </a:rPr>
              <a:t>()</a:t>
            </a:r>
            <a:br>
              <a:rPr lang="en-US" altLang="en-US" sz="2800" b="1" dirty="0">
                <a:latin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(</a:t>
            </a:r>
            <a:r>
              <a:rPr lang="en-US" alt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"Luke"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)</a:t>
            </a:r>
            <a:endParaRPr lang="en-US" altLang="en-US" sz="2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dirty="0"/>
              <a:t>When Python gets </a:t>
            </a:r>
            <a:r>
              <a:rPr lang="en-US" altLang="en-US" dirty="0" smtClean="0"/>
              <a:t>to the line </a:t>
            </a:r>
            <a:r>
              <a:rPr lang="en-US" altLang="en-US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b="1" dirty="0" smtClean="0">
                <a:latin typeface="Courier New" panose="02070309020205020404" pitchFamily="49" charset="0"/>
              </a:rPr>
              <a:t>(</a:t>
            </a:r>
            <a:r>
              <a:rPr lang="en-US" alt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"Maya"</a:t>
            </a:r>
            <a:r>
              <a:rPr lang="en-US" altLang="en-US" b="1" dirty="0" smtClean="0">
                <a:latin typeface="Courier New" panose="02070309020205020404" pitchFamily="49" charset="0"/>
              </a:rPr>
              <a:t>)</a:t>
            </a:r>
            <a:r>
              <a:rPr lang="en-US" altLang="en-US" dirty="0" smtClean="0"/>
              <a:t>, execution </a:t>
            </a:r>
            <a:r>
              <a:rPr lang="en-US" altLang="en-US" dirty="0"/>
              <a:t>of </a:t>
            </a:r>
            <a:r>
              <a:rPr lang="en-US" altLang="en-US" b="1" dirty="0">
                <a:latin typeface="Courier New" panose="02070309020205020404" pitchFamily="49" charset="0"/>
              </a:rPr>
              <a:t>main</a:t>
            </a:r>
            <a:r>
              <a:rPr lang="en-US" altLang="en-US" dirty="0"/>
              <a:t> is temporarily suspended</a:t>
            </a:r>
          </a:p>
          <a:p>
            <a:pPr eaLnBrk="1" hangingPunct="1"/>
            <a:r>
              <a:rPr lang="en-US" altLang="en-US" dirty="0"/>
              <a:t>Python looks up the definition of </a:t>
            </a:r>
            <a:r>
              <a:rPr lang="en-US" altLang="en-US" b="1" dirty="0" smtClean="0">
                <a:latin typeface="Courier New" panose="02070309020205020404" pitchFamily="49" charset="0"/>
              </a:rPr>
              <a:t>sing()</a:t>
            </a:r>
            <a:r>
              <a:rPr lang="en-US" altLang="en-US" dirty="0" smtClean="0"/>
              <a:t> </a:t>
            </a:r>
            <a:r>
              <a:rPr lang="en-US" altLang="en-US" dirty="0"/>
              <a:t>and sees </a:t>
            </a:r>
            <a:r>
              <a:rPr lang="en-US" altLang="en-US" dirty="0" smtClean="0"/>
              <a:t>it </a:t>
            </a:r>
            <a:r>
              <a:rPr lang="en-US" altLang="en-US" dirty="0"/>
              <a:t>has one formal parameter, </a:t>
            </a:r>
            <a:r>
              <a:rPr lang="en-US" altLang="en-US" b="1" dirty="0" smtClean="0">
                <a:latin typeface="Courier New" panose="02070309020205020404" pitchFamily="49" charset="0"/>
              </a:rPr>
              <a:t>name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Formal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formal parameter </a:t>
            </a:r>
            <a:r>
              <a:rPr lang="en-US" dirty="0"/>
              <a:t>is assigned the value of the </a:t>
            </a:r>
            <a:r>
              <a:rPr lang="en-US" b="1" i="1" dirty="0" smtClean="0"/>
              <a:t>argument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When we call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, it as if the following statement was executed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67344" cy="4156799"/>
          </a:xfrm>
        </p:spPr>
        <p:txBody>
          <a:bodyPr/>
          <a:lstStyle/>
          <a:p>
            <a:r>
              <a:rPr lang="en-US" dirty="0" smtClean="0"/>
              <a:t>Next, Python </a:t>
            </a:r>
            <a:r>
              <a:rPr lang="en-US" dirty="0"/>
              <a:t>begins executing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body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 </a:t>
            </a:r>
            <a:r>
              <a:rPr lang="en-US" dirty="0" smtClean="0"/>
              <a:t>function</a:t>
            </a:r>
            <a:endParaRPr lang="en-US" dirty="0"/>
          </a:p>
          <a:p>
            <a:pPr lvl="1"/>
            <a:r>
              <a:rPr lang="en-US" dirty="0" smtClean="0"/>
              <a:t>First statement is another function call, 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happy()</a:t>
            </a:r>
            <a:r>
              <a:rPr lang="en-US" dirty="0" smtClean="0"/>
              <a:t> – what does Python do now?</a:t>
            </a:r>
          </a:p>
          <a:p>
            <a:pPr marL="1196975" lvl="1"/>
            <a:r>
              <a:rPr lang="en-US" dirty="0" smtClean="0"/>
              <a:t>Python </a:t>
            </a:r>
            <a:r>
              <a:rPr lang="en-US" dirty="0"/>
              <a:t>suspends the execution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transfers control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96975" lvl="1"/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function’s body is a </a:t>
            </a:r>
            <a:r>
              <a:rPr lang="en-US" dirty="0"/>
              <a:t>single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dirty="0" smtClean="0"/>
              <a:t> statement, which </a:t>
            </a:r>
            <a:r>
              <a:rPr lang="en-US" dirty="0"/>
              <a:t>is </a:t>
            </a:r>
            <a:r>
              <a:rPr lang="en-US" dirty="0" smtClean="0"/>
              <a:t>executed</a:t>
            </a:r>
          </a:p>
          <a:p>
            <a:pPr lvl="1"/>
            <a:r>
              <a:rPr lang="en-US" dirty="0" smtClean="0"/>
              <a:t>Control returns </a:t>
            </a:r>
            <a:r>
              <a:rPr lang="en-US" dirty="0"/>
              <a:t>to where it left off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A program can proceed:</a:t>
            </a:r>
            <a:endParaRPr lang="en-US" dirty="0"/>
          </a:p>
          <a:p>
            <a:pPr lvl="1"/>
            <a:r>
              <a:rPr lang="en-US" sz="3200" dirty="0" smtClean="0"/>
              <a:t>In sequence</a:t>
            </a:r>
            <a:endParaRPr lang="en-US" sz="3200" dirty="0"/>
          </a:p>
          <a:p>
            <a:pPr lvl="1"/>
            <a:r>
              <a:rPr lang="en-US" sz="3200" dirty="0" smtClean="0"/>
              <a:t>Selectively (branching): making decisions</a:t>
            </a:r>
          </a:p>
          <a:p>
            <a:pPr lvl="1"/>
            <a:r>
              <a:rPr lang="en-US" sz="3200" dirty="0" smtClean="0"/>
              <a:t>Repetitively (iteratively): looping</a:t>
            </a:r>
          </a:p>
          <a:p>
            <a:pPr lvl="1"/>
            <a:r>
              <a:rPr lang="en-US" sz="3200" dirty="0" smtClean="0"/>
              <a:t>By calling a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4292" y="4836851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focus of today’s lecture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9252" y="4376220"/>
            <a:ext cx="3468672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</a:t>
            </a:r>
            <a:r>
              <a:rPr lang="en-US" dirty="0"/>
              <a:t>continues in this way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</a:t>
            </a:r>
            <a:r>
              <a:rPr lang="en-US" dirty="0"/>
              <a:t>more </a:t>
            </a:r>
            <a:r>
              <a:rPr lang="en-US" dirty="0" smtClean="0"/>
              <a:t>“trips”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happy()</a:t>
            </a:r>
            <a:r>
              <a:rPr lang="en-US" dirty="0" smtClean="0"/>
              <a:t> function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Python gets to the end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, control returns </a:t>
            </a:r>
            <a:r>
              <a:rPr lang="en-US" dirty="0" smtClean="0"/>
              <a:t>to...</a:t>
            </a:r>
          </a:p>
          <a:p>
            <a:pPr lvl="1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200" dirty="0" smtClean="0"/>
              <a:t>, which picks up...</a:t>
            </a:r>
          </a:p>
          <a:p>
            <a:pPr lvl="1"/>
            <a:r>
              <a:rPr lang="en-US" sz="3200" dirty="0" smtClean="0"/>
              <a:t>where it left off, on the line immediately </a:t>
            </a:r>
            <a:br>
              <a:rPr lang="en-US" sz="3200" dirty="0" smtClean="0"/>
            </a:br>
            <a:r>
              <a:rPr lang="en-US" sz="3200" dirty="0" smtClean="0"/>
              <a:t>following the function call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/>
        </p:nvSpPr>
        <p:spPr>
          <a:xfrm rot="16042003">
            <a:off x="1890026" y="2014379"/>
            <a:ext cx="2751811" cy="3419081"/>
          </a:xfrm>
          <a:prstGeom prst="arc">
            <a:avLst>
              <a:gd name="adj1" fmla="val 6173740"/>
              <a:gd name="adj2" fmla="val 14307879"/>
            </a:avLst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16042003">
            <a:off x="1869357" y="2128813"/>
            <a:ext cx="2460402" cy="3107591"/>
          </a:xfrm>
          <a:prstGeom prst="arc">
            <a:avLst>
              <a:gd name="adj1" fmla="val 6371698"/>
              <a:gd name="adj2" fmla="val 14307879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Code Trace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367" y="1955388"/>
            <a:ext cx="255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40" y="3934831"/>
            <a:ext cx="405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(name)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name)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065" y="3147603"/>
            <a:ext cx="1347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rgument:</a:t>
            </a:r>
            <a:b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8096" y="2493997"/>
            <a:ext cx="146304" cy="144083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66165" y="5464838"/>
            <a:ext cx="2052251" cy="338554"/>
            <a:chOff x="4736654" y="3713284"/>
            <a:chExt cx="2052251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4736654" y="3713284"/>
              <a:ext cx="2052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name:  "Maya"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3300" y="3713284"/>
              <a:ext cx="90824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56734" y="3214413"/>
            <a:ext cx="403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you!"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89760" y="3327702"/>
            <a:ext cx="2766974" cy="101265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56734" y="3499360"/>
            <a:ext cx="0" cy="43033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89760" y="3368858"/>
            <a:ext cx="2766974" cy="1227692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32553" y="3499360"/>
            <a:ext cx="0" cy="43033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89760" y="3368858"/>
            <a:ext cx="2840126" cy="175178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18392" y="3506801"/>
            <a:ext cx="0" cy="43033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130486" y="2493997"/>
            <a:ext cx="2344489" cy="2764273"/>
          </a:xfrm>
          <a:prstGeom prst="arc">
            <a:avLst>
              <a:gd name="adj1" fmla="val 6371698"/>
              <a:gd name="adj2" fmla="val 14996436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462153" y="4788816"/>
            <a:ext cx="3547713" cy="179241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Note that the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800" dirty="0" smtClean="0"/>
              <a:t> variable in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2800" dirty="0" smtClean="0"/>
              <a:t> disappeared after we exited the function!</a:t>
            </a:r>
            <a:br>
              <a:rPr lang="en-US" sz="2800" dirty="0" smtClean="0"/>
            </a:br>
            <a:endParaRPr lang="en-US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58926" y="4678098"/>
            <a:ext cx="0" cy="3048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0558" y="5408563"/>
            <a:ext cx="2380044" cy="789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6042003">
            <a:off x="1765038" y="2095861"/>
            <a:ext cx="3165343" cy="3740775"/>
          </a:xfrm>
          <a:prstGeom prst="arc">
            <a:avLst>
              <a:gd name="adj1" fmla="val 5700000"/>
              <a:gd name="adj2" fmla="val 13899977"/>
            </a:avLst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7" grpId="0"/>
      <p:bldP spid="35" grpId="0" animBg="1"/>
      <p:bldP spid="29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function exits, the local variables </a:t>
            </a:r>
            <a:br>
              <a:rPr lang="en-US" dirty="0" smtClean="0"/>
            </a:br>
            <a:r>
              <a:rPr lang="en-US" dirty="0" smtClean="0"/>
              <a:t>(like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) are deleted from memory</a:t>
            </a:r>
          </a:p>
          <a:p>
            <a:endParaRPr lang="en-US" dirty="0" smtClean="0"/>
          </a:p>
          <a:p>
            <a:r>
              <a:rPr lang="en-US" dirty="0" smtClean="0"/>
              <a:t>If we call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again, a new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variable will have to be re-initialized</a:t>
            </a:r>
          </a:p>
          <a:p>
            <a:pPr lvl="1"/>
            <a:r>
              <a:rPr lang="en-US" sz="3200" dirty="0" smtClean="0"/>
              <a:t>Local variables do </a:t>
            </a:r>
            <a:r>
              <a:rPr lang="en-US" sz="3200" b="1" u="sng" dirty="0" smtClean="0"/>
              <a:t>not</a:t>
            </a:r>
            <a:r>
              <a:rPr lang="en-US" sz="3200" dirty="0" smtClean="0"/>
              <a:t> retain their </a:t>
            </a:r>
            <a:br>
              <a:rPr lang="en-US" sz="3200" dirty="0" smtClean="0"/>
            </a:br>
            <a:r>
              <a:rPr lang="en-US" sz="3200" dirty="0" smtClean="0"/>
              <a:t>value between function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45424" cy="4156799"/>
          </a:xfrm>
        </p:spPr>
        <p:txBody>
          <a:bodyPr/>
          <a:lstStyle/>
          <a:p>
            <a:r>
              <a:rPr lang="en-US" dirty="0" smtClean="0"/>
              <a:t>Next </a:t>
            </a:r>
            <a:r>
              <a:rPr lang="en-US" dirty="0"/>
              <a:t>statement </a:t>
            </a:r>
            <a:r>
              <a:rPr lang="en-US" dirty="0" smtClean="0"/>
              <a:t>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dirty="0" smtClean="0"/>
              <a:t>empty call to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dirty="0"/>
              <a:t>, which </a:t>
            </a:r>
            <a:r>
              <a:rPr lang="en-US" dirty="0" smtClean="0"/>
              <a:t>simply produces </a:t>
            </a:r>
            <a:r>
              <a:rPr lang="en-US" dirty="0"/>
              <a:t>a blank </a:t>
            </a:r>
            <a:r>
              <a:rPr lang="en-US" dirty="0" smtClean="0"/>
              <a:t>line</a:t>
            </a:r>
            <a:endParaRPr lang="en-US" dirty="0"/>
          </a:p>
          <a:p>
            <a:pPr lvl="2"/>
            <a:endParaRPr lang="en-US" sz="1600" dirty="0" smtClean="0"/>
          </a:p>
          <a:p>
            <a:r>
              <a:rPr lang="en-US" dirty="0" smtClean="0"/>
              <a:t>Python sees another </a:t>
            </a:r>
            <a:r>
              <a:rPr lang="en-US" dirty="0"/>
              <a:t>call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, </a:t>
            </a:r>
            <a:r>
              <a:rPr lang="en-US" dirty="0" smtClean="0"/>
              <a:t>so...</a:t>
            </a:r>
          </a:p>
          <a:p>
            <a:pPr lvl="1"/>
            <a:r>
              <a:rPr lang="en-US" sz="3000" dirty="0" smtClean="0"/>
              <a:t>It suspends execution of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000" dirty="0" smtClean="0"/>
              <a:t>, and...</a:t>
            </a:r>
          </a:p>
          <a:p>
            <a:pPr lvl="1"/>
            <a:r>
              <a:rPr lang="en-US" sz="3000" dirty="0" smtClean="0"/>
              <a:t>Control </a:t>
            </a:r>
            <a:r>
              <a:rPr lang="en-US" sz="3000" dirty="0"/>
              <a:t>transfers </a:t>
            </a:r>
            <a:r>
              <a:rPr lang="en-US" sz="3000" dirty="0" smtClean="0"/>
              <a:t>to…</a:t>
            </a:r>
          </a:p>
          <a:p>
            <a:pPr marL="914400" lvl="2" indent="0">
              <a:buNone/>
            </a:pPr>
            <a:r>
              <a:rPr lang="en-US" sz="3000" dirty="0" smtClean="0"/>
              <a:t>the 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3000" dirty="0"/>
              <a:t> </a:t>
            </a:r>
            <a:r>
              <a:rPr lang="en-US" sz="3000" dirty="0" smtClean="0"/>
              <a:t>function</a:t>
            </a:r>
          </a:p>
          <a:p>
            <a:pPr lvl="1"/>
            <a:r>
              <a:rPr lang="en-US" sz="3000" dirty="0"/>
              <a:t>W</a:t>
            </a:r>
            <a:r>
              <a:rPr lang="en-US" sz="3000" dirty="0" smtClean="0"/>
              <a:t>ith </a:t>
            </a:r>
            <a:r>
              <a:rPr lang="en-US" sz="3000" dirty="0"/>
              <a:t>the </a:t>
            </a:r>
            <a:r>
              <a:rPr lang="en-US" sz="3000" dirty="0" smtClean="0"/>
              <a:t>argument...</a:t>
            </a:r>
          </a:p>
          <a:p>
            <a:pPr marL="914400" lvl="2" indent="0">
              <a:buNone/>
            </a:pP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endParaRPr lang="en-US" sz="30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Code Trace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66863"/>
            <a:ext cx="255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3918" y="1843752"/>
            <a:ext cx="405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(name):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name)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6726" y="1893015"/>
            <a:ext cx="14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argument: "Luke"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0800" y="2047005"/>
            <a:ext cx="2517648" cy="79373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015577" y="3320867"/>
            <a:ext cx="2052251" cy="338554"/>
            <a:chOff x="4736654" y="3713284"/>
            <a:chExt cx="2052251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4736654" y="3713284"/>
              <a:ext cx="2052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name:  "Luke"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16714" y="3713284"/>
              <a:ext cx="90824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2881" y="4096512"/>
            <a:ext cx="8180832" cy="2259838"/>
          </a:xfrm>
        </p:spPr>
        <p:txBody>
          <a:bodyPr/>
          <a:lstStyle/>
          <a:p>
            <a:r>
              <a:rPr lang="en-US" dirty="0"/>
              <a:t>The body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</a:t>
            </a:r>
            <a:r>
              <a:rPr lang="en-US" dirty="0"/>
              <a:t>is executed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the argument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endParaRPr lang="en-US" dirty="0" smtClean="0"/>
          </a:p>
          <a:p>
            <a:pPr lvl="1"/>
            <a:r>
              <a:rPr lang="en-US" sz="3200" dirty="0" smtClean="0"/>
              <a:t>Including its </a:t>
            </a:r>
            <a:r>
              <a:rPr lang="en-US" sz="3200" dirty="0"/>
              <a:t>three side trips to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happy()</a:t>
            </a:r>
            <a:endParaRPr lang="en-US" sz="3200" dirty="0" smtClean="0"/>
          </a:p>
          <a:p>
            <a:r>
              <a:rPr lang="en-US" dirty="0" smtClean="0"/>
              <a:t>Control then returns </a:t>
            </a:r>
            <a:r>
              <a:rPr lang="en-US" dirty="0"/>
              <a:t>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08448" y="2155482"/>
            <a:ext cx="0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200000">
            <a:off x="2691825" y="1038783"/>
            <a:ext cx="2344489" cy="2933374"/>
          </a:xfrm>
          <a:prstGeom prst="arc">
            <a:avLst>
              <a:gd name="adj1" fmla="val 7271343"/>
              <a:gd name="adj2" fmla="val 14996436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Island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  <p:extLst>
      <p:ext uri="{BB962C8B-B14F-4D97-AF65-F5344CB8AC3E}">
        <p14:creationId xmlns:p14="http://schemas.microsoft.com/office/powerpoint/2010/main" val="17593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 smtClean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50" y="5608585"/>
            <a:ext cx="3920633" cy="9495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84762" y="5320859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19950" y="5609678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Arguments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4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19950" y="5318488"/>
            <a:ext cx="3920633" cy="1242204"/>
            <a:chOff x="1319950" y="5318488"/>
            <a:chExt cx="3920633" cy="12422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950" y="5608585"/>
              <a:ext cx="3920633" cy="949528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774226" y="5318488"/>
              <a:ext cx="831351" cy="842006"/>
              <a:chOff x="6685431" y="3182904"/>
              <a:chExt cx="831351" cy="842006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59535" y="3182904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85431" y="3196469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319950" y="5609678"/>
              <a:ext cx="3920633" cy="951014"/>
              <a:chOff x="1299248" y="5528092"/>
              <a:chExt cx="3920633" cy="95101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29913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04" y="5601595"/>
            <a:ext cx="3920633" cy="9495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9" y="4581840"/>
            <a:ext cx="1844612" cy="14260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054329" y="4682498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6304" y="5602688"/>
            <a:ext cx="3920633" cy="9510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21449416">
            <a:off x="4330800" y="5842711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rPr>
              <a:t>USS </a:t>
            </a: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rPr>
              <a:t>Arguments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  <a:ea typeface="ＭＳ Ｐゴシック" pitchFamily="34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8" y="4864345"/>
            <a:ext cx="1767108" cy="1139319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8031502" y="5301263"/>
            <a:ext cx="11846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name</a:t>
            </a:r>
            <a:endParaRPr lang="en-US" sz="28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06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3 L -0.09636 -0.10486 C -0.11684 -0.12893 -0.14237 -0.1368 -0.1665 -0.12916 C -0.19428 -0.12083 -0.21355 -0.09907 -0.22431 -0.06551 L -0.27553 0.08449 " pathEditMode="relative" rAng="20820000" ptsTypes="AAA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541226" y="4585306"/>
            <a:ext cx="1844613" cy="1426086"/>
            <a:chOff x="7541226" y="4585306"/>
            <a:chExt cx="1844613" cy="142608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7" y="4585306"/>
              <a:ext cx="1844612" cy="1426086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8054329" y="4682498"/>
              <a:ext cx="831351" cy="842006"/>
              <a:chOff x="6591161" y="2758702"/>
              <a:chExt cx="831351" cy="842006"/>
            </a:xfrm>
          </p:grpSpPr>
          <p:sp>
            <p:nvSpPr>
              <p:cNvPr id="49" name="Folded Corner 48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6" y="4867811"/>
              <a:ext cx="1767108" cy="113931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8025030" y="5304729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49910" y="5597322"/>
            <a:ext cx="3920633" cy="952107"/>
            <a:chOff x="3606849" y="5606749"/>
            <a:chExt cx="3920633" cy="95210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849" y="5606749"/>
              <a:ext cx="3920633" cy="949528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3606849" y="5607842"/>
              <a:ext cx="3920633" cy="951014"/>
              <a:chOff x="1299248" y="5528092"/>
              <a:chExt cx="3920633" cy="95101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0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1.85185E-6 L 0.00104 0.384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of 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/>
              <a:t>changed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does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change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27" y="4585306"/>
            <a:ext cx="1844612" cy="142608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054329" y="4682498"/>
            <a:ext cx="831351" cy="842006"/>
            <a:chOff x="6591161" y="2758702"/>
            <a:chExt cx="831351" cy="842006"/>
          </a:xfrm>
        </p:grpSpPr>
        <p:sp>
          <p:nvSpPr>
            <p:cNvPr id="49" name="Folded Corner 48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 rot="18213462" flipH="1">
            <a:off x="8448834" y="4711445"/>
            <a:ext cx="77844" cy="6259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8053226" y="4674957"/>
            <a:ext cx="831351" cy="842006"/>
            <a:chOff x="6591161" y="2758702"/>
            <a:chExt cx="831351" cy="842006"/>
          </a:xfrm>
        </p:grpSpPr>
        <p:sp>
          <p:nvSpPr>
            <p:cNvPr id="45" name="Folded Corner 44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"temp"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26" y="4867811"/>
            <a:ext cx="1767108" cy="113931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8025030" y="5304729"/>
            <a:ext cx="11846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name</a:t>
            </a:r>
            <a:endParaRPr lang="en-US" sz="28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H="1">
            <a:off x="1416895" y="4411744"/>
            <a:ext cx="1653462" cy="56031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of 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/>
              <a:t>changed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does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change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  <a:r>
              <a:rPr lang="en-US" dirty="0"/>
              <a:t> exits, that </a:t>
            </a:r>
            <a:br>
              <a:rPr lang="en-US" dirty="0"/>
            </a:br>
            <a:r>
              <a:rPr lang="en-US" dirty="0"/>
              <a:t>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disappears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And any other variables </a:t>
            </a:r>
            <a:br>
              <a:rPr lang="en-US" dirty="0"/>
            </a:br>
            <a:r>
              <a:rPr lang="en-US" dirty="0"/>
              <a:t>local 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grpSp>
          <p:nvGrpSpPr>
            <p:cNvPr id="28" name="Group 27"/>
            <p:cNvGrpSpPr/>
            <p:nvPr/>
          </p:nvGrpSpPr>
          <p:grpSpPr>
            <a:xfrm>
              <a:off x="6340023" y="2108627"/>
              <a:ext cx="3339800" cy="4384249"/>
              <a:chOff x="6340023" y="2108627"/>
              <a:chExt cx="3339800" cy="438424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0023" y="2108627"/>
                <a:ext cx="3130628" cy="4384249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 rot="21036726">
                <a:off x="6624178" y="5838399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90184"/>
                  </a:avLst>
                </a:prstTxWarp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C00000"/>
                    </a:solidFill>
                    <a:ea typeface="ＭＳ Ｐゴシック" pitchFamily="34" charset="-128"/>
                  </a:rPr>
                  <a:t>             sing()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endParaRP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7" y="4585306"/>
              <a:ext cx="1844612" cy="1426086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8054329" y="4682498"/>
              <a:ext cx="831351" cy="842006"/>
              <a:chOff x="6591161" y="2758702"/>
              <a:chExt cx="831351" cy="842006"/>
            </a:xfrm>
          </p:grpSpPr>
          <p:sp>
            <p:nvSpPr>
              <p:cNvPr id="49" name="Folded Corner 48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 rot="18213462" flipH="1">
              <a:off x="8448834" y="4711445"/>
              <a:ext cx="77844" cy="62596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053226" y="4674957"/>
              <a:ext cx="831351" cy="842006"/>
              <a:chOff x="6591161" y="2758702"/>
              <a:chExt cx="831351" cy="842006"/>
            </a:xfrm>
          </p:grpSpPr>
          <p:sp>
            <p:nvSpPr>
              <p:cNvPr id="45" name="Folded Corner 44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"temp"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6" y="4867811"/>
              <a:ext cx="1767108" cy="113931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8025030" y="5304729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  <p:extLst>
      <p:ext uri="{BB962C8B-B14F-4D97-AF65-F5344CB8AC3E}">
        <p14:creationId xmlns:p14="http://schemas.microsoft.com/office/powerpoint/2010/main" val="34053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3.33333E-6 L 0.0059 0.6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Multiple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thing we haven’t discussed is functions with </a:t>
            </a:r>
            <a:r>
              <a:rPr lang="en-US" b="1" i="1" dirty="0" smtClean="0"/>
              <a:t>multiple parameters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When a function has more than one parameter, the formal parameters and the arguments are matched up based on </a:t>
            </a:r>
            <a:r>
              <a:rPr lang="en-US" b="1" u="sng" dirty="0" smtClean="0"/>
              <a:t>position</a:t>
            </a:r>
          </a:p>
          <a:p>
            <a:pPr lvl="1"/>
            <a:r>
              <a:rPr lang="en-US" sz="3200" dirty="0" smtClean="0"/>
              <a:t>First argument becomes the </a:t>
            </a:r>
            <a:br>
              <a:rPr lang="en-US" sz="3200" dirty="0" smtClean="0"/>
            </a:br>
            <a:r>
              <a:rPr lang="en-US" sz="3200" dirty="0" smtClean="0"/>
              <a:t>first formal parameter, etc.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Parameters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add a second parameter 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that will take in the person’s age as well</a:t>
            </a:r>
          </a:p>
          <a:p>
            <a:r>
              <a:rPr lang="en-US" dirty="0" smtClean="0"/>
              <a:t>And print out their age in the song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1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(name,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age): 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name,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You're"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age,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"years </a:t>
            </a:r>
            <a:r>
              <a:rPr 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 now..."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Parameters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if we use the following call to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7)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It will print out: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243" y="4556977"/>
            <a:ext cx="4647426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 ...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You're 7 years old now...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1098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 simply assigning the first </a:t>
            </a:r>
            <a:br>
              <a:rPr lang="en-US" dirty="0" smtClean="0"/>
            </a:br>
            <a:r>
              <a:rPr lang="en-US" dirty="0" smtClean="0"/>
              <a:t>argument to the first formal parameter, etc.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7)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function call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(name, age):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# function body goes here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67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3862362"/>
            <a:ext cx="591312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4005" y="3810978"/>
            <a:ext cx="591312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  <a:br>
              <a:rPr lang="en-US" dirty="0" smtClean="0"/>
            </a:br>
            <a:r>
              <a:rPr lang="en-US" dirty="0" smtClean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 smtClean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50" y="5608585"/>
            <a:ext cx="3920633" cy="9495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94611" y="5316699"/>
            <a:ext cx="831351" cy="842006"/>
            <a:chOff x="6591161" y="2758702"/>
            <a:chExt cx="831351" cy="842006"/>
          </a:xfrm>
        </p:grpSpPr>
        <p:sp>
          <p:nvSpPr>
            <p:cNvPr id="42" name="Folded Corner 41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84762" y="5320859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19950" y="5609678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</a:t>
              </a: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Arguments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7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</a:t>
            </a:r>
            <a:r>
              <a:rPr lang="en-US" dirty="0"/>
              <a:t>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56" name="Group 55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19950" y="5316699"/>
            <a:ext cx="3920633" cy="1243993"/>
            <a:chOff x="1319950" y="5316699"/>
            <a:chExt cx="3920633" cy="124399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950" y="5608585"/>
              <a:ext cx="3920633" cy="949528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494611" y="5316699"/>
              <a:ext cx="831351" cy="842006"/>
              <a:chOff x="6591161" y="2758702"/>
              <a:chExt cx="831351" cy="842006"/>
            </a:xfrm>
          </p:grpSpPr>
          <p:sp>
            <p:nvSpPr>
              <p:cNvPr id="33" name="Folded Corner 32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7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74226" y="5318488"/>
              <a:ext cx="831351" cy="842006"/>
              <a:chOff x="6685431" y="3182904"/>
              <a:chExt cx="831351" cy="842006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59535" y="3182904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85431" y="3196469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319950" y="5609678"/>
              <a:ext cx="3920633" cy="951014"/>
              <a:chOff x="1299248" y="5528092"/>
              <a:chExt cx="3920633" cy="95101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9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29983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We’ve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39665" cy="4156799"/>
          </a:xfrm>
        </p:spPr>
        <p:txBody>
          <a:bodyPr/>
          <a:lstStyle/>
          <a:p>
            <a:r>
              <a:rPr lang="en-US" dirty="0" smtClean="0"/>
              <a:t>We’ve actually seen (and used) two </a:t>
            </a:r>
            <a:br>
              <a:rPr lang="en-US" dirty="0" smtClean="0"/>
            </a:br>
            <a:r>
              <a:rPr lang="en-US" dirty="0" smtClean="0"/>
              <a:t>different types of functions already!</a:t>
            </a:r>
          </a:p>
          <a:p>
            <a:pPr lvl="3"/>
            <a:endParaRPr lang="en-US" dirty="0"/>
          </a:p>
          <a:p>
            <a:r>
              <a:rPr lang="en-US" dirty="0" smtClean="0"/>
              <a:t>Built-in Python functions</a:t>
            </a:r>
          </a:p>
          <a:p>
            <a:pPr lvl="1"/>
            <a:r>
              <a:rPr lang="en-US" dirty="0" smtClean="0"/>
              <a:t>For example: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input()</a:t>
            </a:r>
            <a:r>
              <a:rPr lang="en-US" dirty="0" smtClean="0"/>
              <a:t>, casting, etc.</a:t>
            </a:r>
          </a:p>
          <a:p>
            <a:r>
              <a:rPr lang="en-US" dirty="0"/>
              <a:t>Our program’s code is contained completely inside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A function that we </a:t>
            </a:r>
            <a:r>
              <a:rPr lang="en-US" dirty="0" smtClean="0"/>
              <a:t>created ourselves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</a:t>
            </a:r>
            <a:r>
              <a:rPr lang="en-US" dirty="0"/>
              <a:t>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Store in corresponding</a:t>
            </a:r>
            <a:br>
              <a:rPr lang="en-US" dirty="0" smtClean="0"/>
            </a:br>
            <a:r>
              <a:rPr lang="en-US" dirty="0" smtClean="0"/>
              <a:t>parameter position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56" name="Group 55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83" y="5586769"/>
            <a:ext cx="3920633" cy="94952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235544" y="5294883"/>
            <a:ext cx="831351" cy="842006"/>
            <a:chOff x="6591161" y="2758702"/>
            <a:chExt cx="831351" cy="842006"/>
          </a:xfrm>
        </p:grpSpPr>
        <p:sp>
          <p:nvSpPr>
            <p:cNvPr id="33" name="Folded Corner 32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15159" y="5296672"/>
            <a:ext cx="831351" cy="842006"/>
            <a:chOff x="6685431" y="3182904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759535" y="3182904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85431" y="3196469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60883" y="5587862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</a:t>
              </a: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Arguments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3958 -0.2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19809 -0.235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11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556E-6 3.7037E-6 L 0.00208 0.4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556E-6 2.22222E-6 L 0.00208 0.50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</a:t>
            </a:r>
            <a:r>
              <a:rPr lang="en-US" dirty="0"/>
              <a:t>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Store in corresponding</a:t>
            </a:r>
            <a:br>
              <a:rPr lang="en-US" dirty="0"/>
            </a:br>
            <a:r>
              <a:rPr lang="en-US" dirty="0" smtClean="0"/>
              <a:t>parameter position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9" y="4581840"/>
            <a:ext cx="1844612" cy="142608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54329" y="3664339"/>
            <a:ext cx="831351" cy="842006"/>
            <a:chOff x="6591161" y="2758702"/>
            <a:chExt cx="831351" cy="842006"/>
          </a:xfrm>
        </p:grpSpPr>
        <p:sp>
          <p:nvSpPr>
            <p:cNvPr id="33" name="Folded Corner 32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8" y="4864345"/>
            <a:ext cx="1767108" cy="113931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031502" y="5301263"/>
            <a:ext cx="11846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age</a:t>
            </a:r>
            <a:endParaRPr lang="en-US" sz="28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52" y="4581840"/>
            <a:ext cx="1844612" cy="142608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776189" y="3594781"/>
            <a:ext cx="831351" cy="842006"/>
            <a:chOff x="6685431" y="3182904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759535" y="3182904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85431" y="3196469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51" y="4864345"/>
            <a:ext cx="1767108" cy="1139319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840755" y="5301263"/>
            <a:ext cx="11846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name</a:t>
            </a:r>
            <a:endParaRPr lang="en-US" sz="28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8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39 L 0.01614 0.144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0.01528 0.1530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Out-of-Order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if we use the following call to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(7,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It will print out: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243" y="4556977"/>
            <a:ext cx="4493538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7 ...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You're Maya years old now...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4188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Out-of-Order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isn’t smart enough to figure out </a:t>
            </a:r>
            <a:br>
              <a:rPr lang="en-US" dirty="0" smtClean="0"/>
            </a:br>
            <a:r>
              <a:rPr lang="en-US" dirty="0" smtClean="0"/>
              <a:t>what you </a:t>
            </a:r>
            <a:r>
              <a:rPr lang="en-US" u="sng" dirty="0" smtClean="0"/>
              <a:t>meant</a:t>
            </a:r>
            <a:r>
              <a:rPr lang="en-US" dirty="0" smtClean="0"/>
              <a:t> for your code to do</a:t>
            </a:r>
          </a:p>
          <a:p>
            <a:pPr lvl="1"/>
            <a:r>
              <a:rPr lang="en-US" sz="3200" dirty="0" smtClean="0"/>
              <a:t>It only understands the </a:t>
            </a:r>
            <a:r>
              <a:rPr lang="en-US" sz="3200" u="sng" dirty="0" smtClean="0"/>
              <a:t>exact</a:t>
            </a:r>
            <a:r>
              <a:rPr lang="en-US" sz="3200" dirty="0" smtClean="0"/>
              <a:t> code</a:t>
            </a:r>
            <a:endParaRPr lang="en-US" sz="3200" u="sng" dirty="0"/>
          </a:p>
          <a:p>
            <a:pPr lvl="3"/>
            <a:endParaRPr lang="en-US" dirty="0" smtClean="0"/>
          </a:p>
          <a:p>
            <a:r>
              <a:rPr lang="en-US" dirty="0" smtClean="0"/>
              <a:t>That’s why it matches up arguments and formal parameters based only on their order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CTRL+_</a:t>
            </a:r>
          </a:p>
          <a:p>
            <a:pPr lvl="1"/>
            <a:r>
              <a:rPr lang="en-US" dirty="0" smtClean="0"/>
              <a:t>(Control + Shift + Hyphen)</a:t>
            </a:r>
          </a:p>
          <a:p>
            <a:pPr lvl="1"/>
            <a:r>
              <a:rPr lang="en-US" dirty="0" smtClean="0"/>
              <a:t>Undoes the last change</a:t>
            </a:r>
          </a:p>
          <a:p>
            <a:pPr lvl="2"/>
            <a:r>
              <a:rPr lang="en-US" dirty="0" smtClean="0"/>
              <a:t>Use again to undo the change before, etc.</a:t>
            </a:r>
          </a:p>
          <a:p>
            <a:pPr lvl="3"/>
            <a:endParaRPr lang="en-US" dirty="0"/>
          </a:p>
          <a:p>
            <a:r>
              <a:rPr lang="en-US" dirty="0" smtClean="0"/>
              <a:t>Any action other than undo “breaks the chain”</a:t>
            </a:r>
          </a:p>
          <a:p>
            <a:pPr lvl="1"/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CTRL+_ </a:t>
            </a:r>
            <a:r>
              <a:rPr lang="en-US" dirty="0" smtClean="0"/>
              <a:t>at that point will start </a:t>
            </a:r>
            <a:r>
              <a:rPr lang="en-US" u="sng" dirty="0" smtClean="0"/>
              <a:t>re</a:t>
            </a:r>
            <a:r>
              <a:rPr lang="en-US" dirty="0" smtClean="0"/>
              <a:t>doing</a:t>
            </a:r>
          </a:p>
          <a:p>
            <a:pPr lvl="1"/>
            <a:r>
              <a:rPr lang="en-US" dirty="0" smtClean="0"/>
              <a:t>This can get messy, so be careful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File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bottom of the emacs window, info about the file is displayed</a:t>
            </a:r>
          </a:p>
          <a:p>
            <a:pPr lvl="3"/>
            <a:endParaRPr lang="en-US" dirty="0"/>
          </a:p>
          <a:p>
            <a:r>
              <a:rPr lang="en-US" dirty="0"/>
              <a:t>Asterisks mean the file has been edited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An un-edited file simply has dashes instead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1" y="5296705"/>
            <a:ext cx="43719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4017603"/>
            <a:ext cx="45053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4 is out on Blackboard now</a:t>
            </a:r>
          </a:p>
          <a:p>
            <a:pPr lvl="1"/>
            <a:r>
              <a:rPr lang="en-US" dirty="0" smtClean="0"/>
              <a:t>All assignments will be available only on Blackboard until after the due date</a:t>
            </a:r>
          </a:p>
          <a:p>
            <a:pPr lvl="1"/>
            <a:r>
              <a:rPr lang="en-US" dirty="0" smtClean="0"/>
              <a:t>Due by Friday (Oct 6th) at 8:59:59 PM</a:t>
            </a:r>
          </a:p>
          <a:p>
            <a:pPr lvl="3"/>
            <a:endParaRPr lang="en-US" dirty="0"/>
          </a:p>
          <a:p>
            <a:r>
              <a:rPr lang="en-US" dirty="0" smtClean="0"/>
              <a:t>Midterm is </a:t>
            </a:r>
            <a:r>
              <a:rPr lang="en-US" u="sng" dirty="0" smtClean="0"/>
              <a:t>in class</a:t>
            </a:r>
            <a:r>
              <a:rPr lang="en-US" dirty="0" smtClean="0"/>
              <a:t>, October 18</a:t>
            </a:r>
            <a:r>
              <a:rPr lang="en-US" baseline="30000" dirty="0" smtClean="0"/>
              <a:t>th</a:t>
            </a:r>
            <a:r>
              <a:rPr lang="en-US" dirty="0" smtClean="0"/>
              <a:t> and 19th</a:t>
            </a:r>
          </a:p>
          <a:p>
            <a:pPr lvl="1"/>
            <a:r>
              <a:rPr lang="en-US" dirty="0" smtClean="0"/>
              <a:t>Survey #1 will be released that week as well</a:t>
            </a:r>
          </a:p>
          <a:p>
            <a:pPr lvl="1"/>
            <a:r>
              <a:rPr lang="en-US" dirty="0" smtClean="0"/>
              <a:t>Review packet will come out on October 8th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Red toy robot:</a:t>
            </a:r>
          </a:p>
          <a:p>
            <a:pPr lvl="1"/>
            <a:r>
              <a:rPr lang="en-US" sz="1600" dirty="0"/>
              <a:t>https://pixabay.com/p-295165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Birthday dogs:</a:t>
            </a:r>
          </a:p>
          <a:p>
            <a:pPr lvl="1"/>
            <a:r>
              <a:rPr lang="en-US" sz="1600" dirty="0"/>
              <a:t>https://pixabay.com/p-1190015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Cardboard box:</a:t>
            </a:r>
          </a:p>
          <a:p>
            <a:pPr lvl="1"/>
            <a:r>
              <a:rPr lang="en-US" sz="1600" dirty="0"/>
              <a:t>https://pixabay.com/p-220256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Wooden ship (adapted from):</a:t>
            </a:r>
          </a:p>
          <a:p>
            <a:pPr lvl="1"/>
            <a:r>
              <a:rPr lang="en-US" sz="1600" dirty="0"/>
              <a:t>https://pixabay.com/p-307603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Coconut island (adapted from):</a:t>
            </a:r>
          </a:p>
          <a:p>
            <a:pPr lvl="1"/>
            <a:r>
              <a:rPr lang="en-US" sz="1600" dirty="0"/>
              <a:t>https://pixabay.com/p-1892861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Retriever puppy (adapted from):</a:t>
            </a:r>
          </a:p>
          <a:p>
            <a:pPr lvl="1"/>
            <a:r>
              <a:rPr lang="en-US" sz="1600" dirty="0"/>
              <a:t>https://pixabay.com/p-1082141/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483" y="2389502"/>
            <a:ext cx="6833204" cy="4156799"/>
          </a:xfrm>
          <a:noFill/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course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subj =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"CMSC"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(subj, course)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sz="4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8865" y="2123120"/>
            <a:ext cx="318526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calls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914" y="4020870"/>
            <a:ext cx="129118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body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4828" y="2995306"/>
            <a:ext cx="939114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9126" y="2148569"/>
            <a:ext cx="268866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use “</a:t>
            </a:r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keyword to create a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7249" y="5373324"/>
            <a:ext cx="292470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calls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Right Brace 8"/>
          <p:cNvSpPr/>
          <p:nvPr/>
        </p:nvSpPr>
        <p:spPr>
          <a:xfrm flipH="1">
            <a:off x="1384730" y="3629320"/>
            <a:ext cx="608422" cy="1652805"/>
          </a:xfrm>
          <a:prstGeom prst="rightBrace">
            <a:avLst>
              <a:gd name="adj1" fmla="val 36139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58760" y="2561663"/>
            <a:ext cx="0" cy="229020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90799" y="5604156"/>
            <a:ext cx="2335427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30598" y="5870539"/>
            <a:ext cx="441331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 actually part of the function!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1" grpId="0" animBg="1"/>
      <p:bldP spid="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3232" cy="4156799"/>
          </a:xfrm>
        </p:spPr>
        <p:txBody>
          <a:bodyPr/>
          <a:lstStyle/>
          <a:p>
            <a:r>
              <a:rPr lang="en-US" sz="3100" dirty="0"/>
              <a:t>Functions reduce code duplication and make programs more easy to understand and maintain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Having identical (or similar) code in more than one place has various downsides: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Have to write the same code twice (or more)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Must be maintained in multiple places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Hard to understand big blocks of code everywhere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12740</TotalTime>
  <Words>2800</Words>
  <Application>Microsoft Office PowerPoint</Application>
  <PresentationFormat>On-screen Show (4:3)</PresentationFormat>
  <Paragraphs>743</Paragraphs>
  <Slides>77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10 – Functions</vt:lpstr>
      <vt:lpstr>Last Class We Covered</vt:lpstr>
      <vt:lpstr>Any Questions from Last Time?</vt:lpstr>
      <vt:lpstr>Today’s Objectives</vt:lpstr>
      <vt:lpstr>Control Structures (Review)</vt:lpstr>
      <vt:lpstr>Introduction to Functions</vt:lpstr>
      <vt:lpstr>Functions We’ve Seen</vt:lpstr>
      <vt:lpstr>Parts of a Function</vt:lpstr>
      <vt:lpstr>Why Use Functions?</vt:lpstr>
      <vt:lpstr>What are Functions?</vt:lpstr>
      <vt:lpstr>When to Use Functions?</vt:lpstr>
      <vt:lpstr>Function Vocabulary</vt:lpstr>
      <vt:lpstr>Function Example</vt:lpstr>
      <vt:lpstr>Note: Toy Examples</vt:lpstr>
      <vt:lpstr>“Happy Birthday” Program</vt:lpstr>
      <vt:lpstr>Simplifying with Functions</vt:lpstr>
      <vt:lpstr>Updated “Happy Birthday” Program</vt:lpstr>
      <vt:lpstr>More Simplifying</vt:lpstr>
      <vt:lpstr>New Updated Program</vt:lpstr>
      <vt:lpstr>Updated Program Output</vt:lpstr>
      <vt:lpstr>Someone Else’s Birthday</vt:lpstr>
      <vt:lpstr>“Happy Birthday” Functions</vt:lpstr>
      <vt:lpstr>Updated Program Output</vt:lpstr>
      <vt:lpstr>Multiple Birthdays</vt:lpstr>
      <vt:lpstr>Function Parameters</vt:lpstr>
      <vt:lpstr>What is a Parameter?</vt:lpstr>
      <vt:lpstr>“Happy Birthday” with Parameters</vt:lpstr>
      <vt:lpstr>“Happy Birthday” with Parameters</vt:lpstr>
      <vt:lpstr>Updated Program Output</vt:lpstr>
      <vt:lpstr>Exercise: Prompt for Name</vt:lpstr>
      <vt:lpstr>Solution: Prompt for Name</vt:lpstr>
      <vt:lpstr>Exercise Output</vt:lpstr>
      <vt:lpstr>How Parameters Work</vt:lpstr>
      <vt:lpstr>Functions and Parameters</vt:lpstr>
      <vt:lpstr>Function Syntax with Parameters</vt:lpstr>
      <vt:lpstr>Formal Parameters</vt:lpstr>
      <vt:lpstr>Scope: Passing Parameters</vt:lpstr>
      <vt:lpstr>Scope: Passing Parameters</vt:lpstr>
      <vt:lpstr>Example of Scope</vt:lpstr>
      <vt:lpstr>Example of Scope</vt:lpstr>
      <vt:lpstr>Example of Scope</vt:lpstr>
      <vt:lpstr>Example of Scope</vt:lpstr>
      <vt:lpstr>Calling Functions with Parameters</vt:lpstr>
      <vt:lpstr>Calling with Parameters</vt:lpstr>
      <vt:lpstr>Code Trace: Parameters</vt:lpstr>
      <vt:lpstr>Python and Function Calls</vt:lpstr>
      <vt:lpstr>Code Trace: Parameters</vt:lpstr>
      <vt:lpstr>Initializing Formal Parameters</vt:lpstr>
      <vt:lpstr>Code Trace: Parameters</vt:lpstr>
      <vt:lpstr>Code Trace: Parameters</vt:lpstr>
      <vt:lpstr>Visual Code Trace</vt:lpstr>
      <vt:lpstr>Local Variables</vt:lpstr>
      <vt:lpstr>Code Trace: Parameters</vt:lpstr>
      <vt:lpstr>Visual Code Trace</vt:lpstr>
      <vt:lpstr>Island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Parameters</vt:lpstr>
      <vt:lpstr>Multiple Parameters</vt:lpstr>
      <vt:lpstr>Multiple Parameters in sing()</vt:lpstr>
      <vt:lpstr>Multiple Parameters in sing()</vt:lpstr>
      <vt:lpstr>Assigning Parameters</vt:lpstr>
      <vt:lpstr>PowerPoint Presentation</vt:lpstr>
      <vt:lpstr>PowerPoint Presentation</vt:lpstr>
      <vt:lpstr>PowerPoint Presentation</vt:lpstr>
      <vt:lpstr>PowerPoint Presentation</vt:lpstr>
      <vt:lpstr>Parameters Out-of-Order</vt:lpstr>
      <vt:lpstr>Parameters Out-of-Order</vt:lpstr>
      <vt:lpstr>PowerPoint Presentation</vt:lpstr>
      <vt:lpstr>Tracking File Editing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291</cp:revision>
  <dcterms:created xsi:type="dcterms:W3CDTF">2014-05-05T14:25:42Z</dcterms:created>
  <dcterms:modified xsi:type="dcterms:W3CDTF">2017-10-09T05:54:14Z</dcterms:modified>
</cp:coreProperties>
</file>